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1" r:id="rId2"/>
  </p:sldIdLst>
  <p:sldSz cx="12144375" cy="48561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D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6458C6-885D-4C8E-BAB8-A47E74FF399E}" v="13" dt="2023-09-07T17:09:31.2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327" autoAdjust="0"/>
  </p:normalViewPr>
  <p:slideViewPr>
    <p:cSldViewPr snapToGrid="0">
      <p:cViewPr varScale="1">
        <p:scale>
          <a:sx n="137" d="100"/>
          <a:sy n="137" d="100"/>
        </p:scale>
        <p:origin x="208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B80A0-4E25-4984-BCE3-23E2D08A1F01}" type="datetimeFigureOut">
              <a:rPr lang="en-US" smtClean="0"/>
              <a:t>11/10/23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428625" y="1143000"/>
            <a:ext cx="77152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5D68A0-1E6D-4472-AC69-B43C4CC65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47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011" rtl="0" eaLnBrk="1" latinLnBrk="0" hangingPunct="1">
      <a:defRPr sz="1071" kern="1200">
        <a:solidFill>
          <a:schemeClr val="tx1"/>
        </a:solidFill>
        <a:latin typeface="+mn-lt"/>
        <a:ea typeface="+mn-ea"/>
        <a:cs typeface="+mn-cs"/>
      </a:defRPr>
    </a:lvl1pPr>
    <a:lvl2pPr marL="408005" algn="l" defTabSz="816011" rtl="0" eaLnBrk="1" latinLnBrk="0" hangingPunct="1">
      <a:defRPr sz="1071" kern="1200">
        <a:solidFill>
          <a:schemeClr val="tx1"/>
        </a:solidFill>
        <a:latin typeface="+mn-lt"/>
        <a:ea typeface="+mn-ea"/>
        <a:cs typeface="+mn-cs"/>
      </a:defRPr>
    </a:lvl2pPr>
    <a:lvl3pPr marL="816011" algn="l" defTabSz="816011" rtl="0" eaLnBrk="1" latinLnBrk="0" hangingPunct="1">
      <a:defRPr sz="1071" kern="1200">
        <a:solidFill>
          <a:schemeClr val="tx1"/>
        </a:solidFill>
        <a:latin typeface="+mn-lt"/>
        <a:ea typeface="+mn-ea"/>
        <a:cs typeface="+mn-cs"/>
      </a:defRPr>
    </a:lvl3pPr>
    <a:lvl4pPr marL="1224016" algn="l" defTabSz="816011" rtl="0" eaLnBrk="1" latinLnBrk="0" hangingPunct="1">
      <a:defRPr sz="1071" kern="1200">
        <a:solidFill>
          <a:schemeClr val="tx1"/>
        </a:solidFill>
        <a:latin typeface="+mn-lt"/>
        <a:ea typeface="+mn-ea"/>
        <a:cs typeface="+mn-cs"/>
      </a:defRPr>
    </a:lvl4pPr>
    <a:lvl5pPr marL="1632021" algn="l" defTabSz="816011" rtl="0" eaLnBrk="1" latinLnBrk="0" hangingPunct="1">
      <a:defRPr sz="1071" kern="1200">
        <a:solidFill>
          <a:schemeClr val="tx1"/>
        </a:solidFill>
        <a:latin typeface="+mn-lt"/>
        <a:ea typeface="+mn-ea"/>
        <a:cs typeface="+mn-cs"/>
      </a:defRPr>
    </a:lvl5pPr>
    <a:lvl6pPr marL="2040026" algn="l" defTabSz="816011" rtl="0" eaLnBrk="1" latinLnBrk="0" hangingPunct="1">
      <a:defRPr sz="1071" kern="1200">
        <a:solidFill>
          <a:schemeClr val="tx1"/>
        </a:solidFill>
        <a:latin typeface="+mn-lt"/>
        <a:ea typeface="+mn-ea"/>
        <a:cs typeface="+mn-cs"/>
      </a:defRPr>
    </a:lvl6pPr>
    <a:lvl7pPr marL="2448032" algn="l" defTabSz="816011" rtl="0" eaLnBrk="1" latinLnBrk="0" hangingPunct="1">
      <a:defRPr sz="1071" kern="1200">
        <a:solidFill>
          <a:schemeClr val="tx1"/>
        </a:solidFill>
        <a:latin typeface="+mn-lt"/>
        <a:ea typeface="+mn-ea"/>
        <a:cs typeface="+mn-cs"/>
      </a:defRPr>
    </a:lvl7pPr>
    <a:lvl8pPr marL="2856037" algn="l" defTabSz="816011" rtl="0" eaLnBrk="1" latinLnBrk="0" hangingPunct="1">
      <a:defRPr sz="1071" kern="1200">
        <a:solidFill>
          <a:schemeClr val="tx1"/>
        </a:solidFill>
        <a:latin typeface="+mn-lt"/>
        <a:ea typeface="+mn-ea"/>
        <a:cs typeface="+mn-cs"/>
      </a:defRPr>
    </a:lvl8pPr>
    <a:lvl9pPr marL="3264042" algn="l" defTabSz="816011" rtl="0" eaLnBrk="1" latinLnBrk="0" hangingPunct="1">
      <a:defRPr sz="107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8047" y="794747"/>
            <a:ext cx="9108281" cy="1690664"/>
          </a:xfrm>
        </p:spPr>
        <p:txBody>
          <a:bodyPr anchor="b"/>
          <a:lstStyle>
            <a:lvl1pPr algn="ctr">
              <a:defRPr sz="424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8047" y="2550610"/>
            <a:ext cx="9108281" cy="1172448"/>
          </a:xfrm>
        </p:spPr>
        <p:txBody>
          <a:bodyPr/>
          <a:lstStyle>
            <a:lvl1pPr marL="0" indent="0" algn="ctr">
              <a:buNone/>
              <a:defRPr sz="1699"/>
            </a:lvl1pPr>
            <a:lvl2pPr marL="323743" indent="0" algn="ctr">
              <a:buNone/>
              <a:defRPr sz="1416"/>
            </a:lvl2pPr>
            <a:lvl3pPr marL="647487" indent="0" algn="ctr">
              <a:buNone/>
              <a:defRPr sz="1275"/>
            </a:lvl3pPr>
            <a:lvl4pPr marL="971230" indent="0" algn="ctr">
              <a:buNone/>
              <a:defRPr sz="1133"/>
            </a:lvl4pPr>
            <a:lvl5pPr marL="1294973" indent="0" algn="ctr">
              <a:buNone/>
              <a:defRPr sz="1133"/>
            </a:lvl5pPr>
            <a:lvl6pPr marL="1618717" indent="0" algn="ctr">
              <a:buNone/>
              <a:defRPr sz="1133"/>
            </a:lvl6pPr>
            <a:lvl7pPr marL="1942460" indent="0" algn="ctr">
              <a:buNone/>
              <a:defRPr sz="1133"/>
            </a:lvl7pPr>
            <a:lvl8pPr marL="2266203" indent="0" algn="ctr">
              <a:buNone/>
              <a:defRPr sz="1133"/>
            </a:lvl8pPr>
            <a:lvl9pPr marL="2589947" indent="0" algn="ctr">
              <a:buNone/>
              <a:defRPr sz="1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EC4F-17A5-48EE-A20A-13CF6127178B}" type="datetimeFigureOut">
              <a:rPr lang="en-US" smtClean="0"/>
              <a:t>11/10/23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EA10-FFE0-45CE-9C52-EE897684B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1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EC4F-17A5-48EE-A20A-13CF6127178B}" type="datetimeFigureOut">
              <a:rPr lang="en-US" smtClean="0"/>
              <a:t>11/10/23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EA10-FFE0-45CE-9C52-EE897684B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4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90818" y="258546"/>
            <a:ext cx="2618631" cy="411537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4926" y="258546"/>
            <a:ext cx="7704088" cy="41153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EC4F-17A5-48EE-A20A-13CF6127178B}" type="datetimeFigureOut">
              <a:rPr lang="en-US" smtClean="0"/>
              <a:t>11/10/23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EA10-FFE0-45CE-9C52-EE897684B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3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EC4F-17A5-48EE-A20A-13CF6127178B}" type="datetimeFigureOut">
              <a:rPr lang="en-US" smtClean="0"/>
              <a:t>11/10/23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EA10-FFE0-45CE-9C52-EE897684B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32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601" y="1210669"/>
            <a:ext cx="10474523" cy="2020029"/>
          </a:xfrm>
        </p:spPr>
        <p:txBody>
          <a:bodyPr anchor="b"/>
          <a:lstStyle>
            <a:lvl1pPr>
              <a:defRPr sz="424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601" y="3249808"/>
            <a:ext cx="10474523" cy="1062285"/>
          </a:xfrm>
        </p:spPr>
        <p:txBody>
          <a:bodyPr/>
          <a:lstStyle>
            <a:lvl1pPr marL="0" indent="0">
              <a:buNone/>
              <a:defRPr sz="1699">
                <a:solidFill>
                  <a:schemeClr val="tx1">
                    <a:tint val="75000"/>
                  </a:schemeClr>
                </a:solidFill>
              </a:defRPr>
            </a:lvl1pPr>
            <a:lvl2pPr marL="323743" indent="0">
              <a:buNone/>
              <a:defRPr sz="1416">
                <a:solidFill>
                  <a:schemeClr val="tx1">
                    <a:tint val="75000"/>
                  </a:schemeClr>
                </a:solidFill>
              </a:defRPr>
            </a:lvl2pPr>
            <a:lvl3pPr marL="647487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3pPr>
            <a:lvl4pPr marL="971230" indent="0">
              <a:buNone/>
              <a:defRPr sz="1133">
                <a:solidFill>
                  <a:schemeClr val="tx1">
                    <a:tint val="75000"/>
                  </a:schemeClr>
                </a:solidFill>
              </a:defRPr>
            </a:lvl4pPr>
            <a:lvl5pPr marL="1294973" indent="0">
              <a:buNone/>
              <a:defRPr sz="1133">
                <a:solidFill>
                  <a:schemeClr val="tx1">
                    <a:tint val="75000"/>
                  </a:schemeClr>
                </a:solidFill>
              </a:defRPr>
            </a:lvl5pPr>
            <a:lvl6pPr marL="1618717" indent="0">
              <a:buNone/>
              <a:defRPr sz="1133">
                <a:solidFill>
                  <a:schemeClr val="tx1">
                    <a:tint val="75000"/>
                  </a:schemeClr>
                </a:solidFill>
              </a:defRPr>
            </a:lvl6pPr>
            <a:lvl7pPr marL="1942460" indent="0">
              <a:buNone/>
              <a:defRPr sz="1133">
                <a:solidFill>
                  <a:schemeClr val="tx1">
                    <a:tint val="75000"/>
                  </a:schemeClr>
                </a:solidFill>
              </a:defRPr>
            </a:lvl7pPr>
            <a:lvl8pPr marL="2266203" indent="0">
              <a:buNone/>
              <a:defRPr sz="1133">
                <a:solidFill>
                  <a:schemeClr val="tx1">
                    <a:tint val="75000"/>
                  </a:schemeClr>
                </a:solidFill>
              </a:defRPr>
            </a:lvl8pPr>
            <a:lvl9pPr marL="2589947" indent="0">
              <a:buNone/>
              <a:defRPr sz="1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EC4F-17A5-48EE-A20A-13CF6127178B}" type="datetimeFigureOut">
              <a:rPr lang="en-US" smtClean="0"/>
              <a:t>11/10/23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EA10-FFE0-45CE-9C52-EE897684B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91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4926" y="1292728"/>
            <a:ext cx="5161359" cy="30811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8090" y="1292728"/>
            <a:ext cx="5161359" cy="30811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EC4F-17A5-48EE-A20A-13CF6127178B}" type="datetimeFigureOut">
              <a:rPr lang="en-US" smtClean="0"/>
              <a:t>11/10/23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EA10-FFE0-45CE-9C52-EE897684B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1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508" y="258546"/>
            <a:ext cx="10474523" cy="9386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508" y="1190435"/>
            <a:ext cx="5137639" cy="583414"/>
          </a:xfrm>
        </p:spPr>
        <p:txBody>
          <a:bodyPr anchor="b"/>
          <a:lstStyle>
            <a:lvl1pPr marL="0" indent="0">
              <a:buNone/>
              <a:defRPr sz="1699" b="1"/>
            </a:lvl1pPr>
            <a:lvl2pPr marL="323743" indent="0">
              <a:buNone/>
              <a:defRPr sz="1416" b="1"/>
            </a:lvl2pPr>
            <a:lvl3pPr marL="647487" indent="0">
              <a:buNone/>
              <a:defRPr sz="1275" b="1"/>
            </a:lvl3pPr>
            <a:lvl4pPr marL="971230" indent="0">
              <a:buNone/>
              <a:defRPr sz="1133" b="1"/>
            </a:lvl4pPr>
            <a:lvl5pPr marL="1294973" indent="0">
              <a:buNone/>
              <a:defRPr sz="1133" b="1"/>
            </a:lvl5pPr>
            <a:lvl6pPr marL="1618717" indent="0">
              <a:buNone/>
              <a:defRPr sz="1133" b="1"/>
            </a:lvl6pPr>
            <a:lvl7pPr marL="1942460" indent="0">
              <a:buNone/>
              <a:defRPr sz="1133" b="1"/>
            </a:lvl7pPr>
            <a:lvl8pPr marL="2266203" indent="0">
              <a:buNone/>
              <a:defRPr sz="1133" b="1"/>
            </a:lvl8pPr>
            <a:lvl9pPr marL="2589947" indent="0">
              <a:buNone/>
              <a:defRPr sz="1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6508" y="1773848"/>
            <a:ext cx="5137639" cy="2609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48090" y="1190435"/>
            <a:ext cx="5162941" cy="583414"/>
          </a:xfrm>
        </p:spPr>
        <p:txBody>
          <a:bodyPr anchor="b"/>
          <a:lstStyle>
            <a:lvl1pPr marL="0" indent="0">
              <a:buNone/>
              <a:defRPr sz="1699" b="1"/>
            </a:lvl1pPr>
            <a:lvl2pPr marL="323743" indent="0">
              <a:buNone/>
              <a:defRPr sz="1416" b="1"/>
            </a:lvl2pPr>
            <a:lvl3pPr marL="647487" indent="0">
              <a:buNone/>
              <a:defRPr sz="1275" b="1"/>
            </a:lvl3pPr>
            <a:lvl4pPr marL="971230" indent="0">
              <a:buNone/>
              <a:defRPr sz="1133" b="1"/>
            </a:lvl4pPr>
            <a:lvl5pPr marL="1294973" indent="0">
              <a:buNone/>
              <a:defRPr sz="1133" b="1"/>
            </a:lvl5pPr>
            <a:lvl6pPr marL="1618717" indent="0">
              <a:buNone/>
              <a:defRPr sz="1133" b="1"/>
            </a:lvl6pPr>
            <a:lvl7pPr marL="1942460" indent="0">
              <a:buNone/>
              <a:defRPr sz="1133" b="1"/>
            </a:lvl7pPr>
            <a:lvl8pPr marL="2266203" indent="0">
              <a:buNone/>
              <a:defRPr sz="1133" b="1"/>
            </a:lvl8pPr>
            <a:lvl9pPr marL="2589947" indent="0">
              <a:buNone/>
              <a:defRPr sz="1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48090" y="1773848"/>
            <a:ext cx="5162941" cy="2609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EC4F-17A5-48EE-A20A-13CF6127178B}" type="datetimeFigureOut">
              <a:rPr lang="en-US" smtClean="0"/>
              <a:t>11/10/23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EA10-FFE0-45CE-9C52-EE897684B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54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EC4F-17A5-48EE-A20A-13CF6127178B}" type="datetimeFigureOut">
              <a:rPr lang="en-US" smtClean="0"/>
              <a:t>11/10/23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EA10-FFE0-45CE-9C52-EE897684B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95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EC4F-17A5-48EE-A20A-13CF6127178B}" type="datetimeFigureOut">
              <a:rPr lang="en-US" smtClean="0"/>
              <a:t>11/10/23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EA10-FFE0-45CE-9C52-EE897684B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38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508" y="323744"/>
            <a:ext cx="3916877" cy="1133105"/>
          </a:xfrm>
        </p:spPr>
        <p:txBody>
          <a:bodyPr anchor="b"/>
          <a:lstStyle>
            <a:lvl1pPr>
              <a:defRPr sz="22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2941" y="699198"/>
            <a:ext cx="6148090" cy="3451023"/>
          </a:xfrm>
        </p:spPr>
        <p:txBody>
          <a:bodyPr/>
          <a:lstStyle>
            <a:lvl1pPr>
              <a:defRPr sz="2266"/>
            </a:lvl1pPr>
            <a:lvl2pPr>
              <a:defRPr sz="1983"/>
            </a:lvl2pPr>
            <a:lvl3pPr>
              <a:defRPr sz="1699"/>
            </a:lvl3pPr>
            <a:lvl4pPr>
              <a:defRPr sz="1416"/>
            </a:lvl4pPr>
            <a:lvl5pPr>
              <a:defRPr sz="1416"/>
            </a:lvl5pPr>
            <a:lvl6pPr>
              <a:defRPr sz="1416"/>
            </a:lvl6pPr>
            <a:lvl7pPr>
              <a:defRPr sz="1416"/>
            </a:lvl7pPr>
            <a:lvl8pPr>
              <a:defRPr sz="1416"/>
            </a:lvl8pPr>
            <a:lvl9pPr>
              <a:defRPr sz="14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508" y="1456849"/>
            <a:ext cx="3916877" cy="2698993"/>
          </a:xfrm>
        </p:spPr>
        <p:txBody>
          <a:bodyPr/>
          <a:lstStyle>
            <a:lvl1pPr marL="0" indent="0">
              <a:buNone/>
              <a:defRPr sz="1133"/>
            </a:lvl1pPr>
            <a:lvl2pPr marL="323743" indent="0">
              <a:buNone/>
              <a:defRPr sz="991"/>
            </a:lvl2pPr>
            <a:lvl3pPr marL="647487" indent="0">
              <a:buNone/>
              <a:defRPr sz="850"/>
            </a:lvl3pPr>
            <a:lvl4pPr marL="971230" indent="0">
              <a:buNone/>
              <a:defRPr sz="708"/>
            </a:lvl4pPr>
            <a:lvl5pPr marL="1294973" indent="0">
              <a:buNone/>
              <a:defRPr sz="708"/>
            </a:lvl5pPr>
            <a:lvl6pPr marL="1618717" indent="0">
              <a:buNone/>
              <a:defRPr sz="708"/>
            </a:lvl6pPr>
            <a:lvl7pPr marL="1942460" indent="0">
              <a:buNone/>
              <a:defRPr sz="708"/>
            </a:lvl7pPr>
            <a:lvl8pPr marL="2266203" indent="0">
              <a:buNone/>
              <a:defRPr sz="708"/>
            </a:lvl8pPr>
            <a:lvl9pPr marL="2589947" indent="0">
              <a:buNone/>
              <a:defRPr sz="70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EC4F-17A5-48EE-A20A-13CF6127178B}" type="datetimeFigureOut">
              <a:rPr lang="en-US" smtClean="0"/>
              <a:t>11/10/23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EA10-FFE0-45CE-9C52-EE897684B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854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508" y="323744"/>
            <a:ext cx="3916877" cy="1133105"/>
          </a:xfrm>
        </p:spPr>
        <p:txBody>
          <a:bodyPr anchor="b"/>
          <a:lstStyle>
            <a:lvl1pPr>
              <a:defRPr sz="22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62941" y="699198"/>
            <a:ext cx="6148090" cy="3451023"/>
          </a:xfrm>
        </p:spPr>
        <p:txBody>
          <a:bodyPr anchor="t"/>
          <a:lstStyle>
            <a:lvl1pPr marL="0" indent="0">
              <a:buNone/>
              <a:defRPr sz="2266"/>
            </a:lvl1pPr>
            <a:lvl2pPr marL="323743" indent="0">
              <a:buNone/>
              <a:defRPr sz="1983"/>
            </a:lvl2pPr>
            <a:lvl3pPr marL="647487" indent="0">
              <a:buNone/>
              <a:defRPr sz="1699"/>
            </a:lvl3pPr>
            <a:lvl4pPr marL="971230" indent="0">
              <a:buNone/>
              <a:defRPr sz="1416"/>
            </a:lvl4pPr>
            <a:lvl5pPr marL="1294973" indent="0">
              <a:buNone/>
              <a:defRPr sz="1416"/>
            </a:lvl5pPr>
            <a:lvl6pPr marL="1618717" indent="0">
              <a:buNone/>
              <a:defRPr sz="1416"/>
            </a:lvl6pPr>
            <a:lvl7pPr marL="1942460" indent="0">
              <a:buNone/>
              <a:defRPr sz="1416"/>
            </a:lvl7pPr>
            <a:lvl8pPr marL="2266203" indent="0">
              <a:buNone/>
              <a:defRPr sz="1416"/>
            </a:lvl8pPr>
            <a:lvl9pPr marL="2589947" indent="0">
              <a:buNone/>
              <a:defRPr sz="141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508" y="1456849"/>
            <a:ext cx="3916877" cy="2698993"/>
          </a:xfrm>
        </p:spPr>
        <p:txBody>
          <a:bodyPr/>
          <a:lstStyle>
            <a:lvl1pPr marL="0" indent="0">
              <a:buNone/>
              <a:defRPr sz="1133"/>
            </a:lvl1pPr>
            <a:lvl2pPr marL="323743" indent="0">
              <a:buNone/>
              <a:defRPr sz="991"/>
            </a:lvl2pPr>
            <a:lvl3pPr marL="647487" indent="0">
              <a:buNone/>
              <a:defRPr sz="850"/>
            </a:lvl3pPr>
            <a:lvl4pPr marL="971230" indent="0">
              <a:buNone/>
              <a:defRPr sz="708"/>
            </a:lvl4pPr>
            <a:lvl5pPr marL="1294973" indent="0">
              <a:buNone/>
              <a:defRPr sz="708"/>
            </a:lvl5pPr>
            <a:lvl6pPr marL="1618717" indent="0">
              <a:buNone/>
              <a:defRPr sz="708"/>
            </a:lvl6pPr>
            <a:lvl7pPr marL="1942460" indent="0">
              <a:buNone/>
              <a:defRPr sz="708"/>
            </a:lvl7pPr>
            <a:lvl8pPr marL="2266203" indent="0">
              <a:buNone/>
              <a:defRPr sz="708"/>
            </a:lvl8pPr>
            <a:lvl9pPr marL="2589947" indent="0">
              <a:buNone/>
              <a:defRPr sz="70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4EC4F-17A5-48EE-A20A-13CF6127178B}" type="datetimeFigureOut">
              <a:rPr lang="en-US" smtClean="0"/>
              <a:t>11/10/23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EA10-FFE0-45CE-9C52-EE897684B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42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4926" y="258546"/>
            <a:ext cx="10474523" cy="938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4926" y="1292728"/>
            <a:ext cx="10474523" cy="3081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4926" y="4500944"/>
            <a:ext cx="2732484" cy="2585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4EC4F-17A5-48EE-A20A-13CF6127178B}" type="datetimeFigureOut">
              <a:rPr lang="en-US" smtClean="0"/>
              <a:t>11/10/23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22824" y="4500944"/>
            <a:ext cx="4098727" cy="2585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6965" y="4500944"/>
            <a:ext cx="2732484" cy="2585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3EA10-FFE0-45CE-9C52-EE897684B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8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47487" rtl="0" eaLnBrk="1" latinLnBrk="0" hangingPunct="1">
        <a:lnSpc>
          <a:spcPct val="90000"/>
        </a:lnSpc>
        <a:spcBef>
          <a:spcPct val="0"/>
        </a:spcBef>
        <a:buNone/>
        <a:defRPr sz="31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872" indent="-161872" algn="l" defTabSz="647487" rtl="0" eaLnBrk="1" latinLnBrk="0" hangingPunct="1">
        <a:lnSpc>
          <a:spcPct val="90000"/>
        </a:lnSpc>
        <a:spcBef>
          <a:spcPts val="708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485615" indent="-161872" algn="l" defTabSz="647487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699" kern="1200">
          <a:solidFill>
            <a:schemeClr val="tx1"/>
          </a:solidFill>
          <a:latin typeface="+mn-lt"/>
          <a:ea typeface="+mn-ea"/>
          <a:cs typeface="+mn-cs"/>
        </a:defRPr>
      </a:lvl2pPr>
      <a:lvl3pPr marL="809358" indent="-161872" algn="l" defTabSz="647487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6" kern="1200">
          <a:solidFill>
            <a:schemeClr val="tx1"/>
          </a:solidFill>
          <a:latin typeface="+mn-lt"/>
          <a:ea typeface="+mn-ea"/>
          <a:cs typeface="+mn-cs"/>
        </a:defRPr>
      </a:lvl3pPr>
      <a:lvl4pPr marL="1133102" indent="-161872" algn="l" defTabSz="647487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456845" indent="-161872" algn="l" defTabSz="647487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780588" indent="-161872" algn="l" defTabSz="647487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6pPr>
      <a:lvl7pPr marL="2104332" indent="-161872" algn="l" defTabSz="647487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7pPr>
      <a:lvl8pPr marL="2428075" indent="-161872" algn="l" defTabSz="647487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8pPr>
      <a:lvl9pPr marL="2751818" indent="-161872" algn="l" defTabSz="647487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7487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1pPr>
      <a:lvl2pPr marL="323743" algn="l" defTabSz="647487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2pPr>
      <a:lvl3pPr marL="647487" algn="l" defTabSz="647487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971230" algn="l" defTabSz="647487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294973" algn="l" defTabSz="647487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618717" algn="l" defTabSz="647487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6pPr>
      <a:lvl7pPr marL="1942460" algn="l" defTabSz="647487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7pPr>
      <a:lvl8pPr marL="2266203" algn="l" defTabSz="647487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8pPr>
      <a:lvl9pPr marL="2589947" algn="l" defTabSz="647487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tangle 107">
            <a:extLst>
              <a:ext uri="{FF2B5EF4-FFF2-40B4-BE49-F238E27FC236}">
                <a16:creationId xmlns:a16="http://schemas.microsoft.com/office/drawing/2014/main" id="{59773D33-5000-995C-D8DF-10675A9A7E86}"/>
              </a:ext>
            </a:extLst>
          </p:cNvPr>
          <p:cNvSpPr/>
          <p:nvPr/>
        </p:nvSpPr>
        <p:spPr>
          <a:xfrm>
            <a:off x="-12708" y="1101714"/>
            <a:ext cx="12157083" cy="3764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75"/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5D8ADFB2-86D9-10F8-5184-09539CAD069C}"/>
              </a:ext>
            </a:extLst>
          </p:cNvPr>
          <p:cNvSpPr/>
          <p:nvPr/>
        </p:nvSpPr>
        <p:spPr>
          <a:xfrm flipV="1">
            <a:off x="10082565" y="2826952"/>
            <a:ext cx="1920240" cy="1087650"/>
          </a:xfrm>
          <a:prstGeom prst="roundRect">
            <a:avLst/>
          </a:prstGeom>
          <a:solidFill>
            <a:srgbClr val="009D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75" dirty="0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4561B81E-36E6-BBE3-1BD5-75C86A3205BC}"/>
              </a:ext>
            </a:extLst>
          </p:cNvPr>
          <p:cNvSpPr/>
          <p:nvPr/>
        </p:nvSpPr>
        <p:spPr>
          <a:xfrm>
            <a:off x="1754999" y="1037595"/>
            <a:ext cx="2175228" cy="165336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75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11C2F46-6699-BE12-0FC6-DF1C062C9A1E}"/>
              </a:ext>
            </a:extLst>
          </p:cNvPr>
          <p:cNvSpPr txBox="1"/>
          <p:nvPr/>
        </p:nvSpPr>
        <p:spPr>
          <a:xfrm>
            <a:off x="10084548" y="3159452"/>
            <a:ext cx="1912601" cy="497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Range of the safe dose is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0.01 to 0.07 </a:t>
            </a:r>
            <a:r>
              <a:rPr lang="en-US" sz="143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g/kg-days.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78D9B91-DA8C-608A-175D-133717D4E8B5}"/>
              </a:ext>
            </a:extLst>
          </p:cNvPr>
          <p:cNvSpPr/>
          <p:nvPr/>
        </p:nvSpPr>
        <p:spPr>
          <a:xfrm>
            <a:off x="-21826" y="-12571"/>
            <a:ext cx="9677948" cy="118021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75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D44A76-0B86-22BF-34BD-1A909B408B30}"/>
              </a:ext>
            </a:extLst>
          </p:cNvPr>
          <p:cNvSpPr txBox="1"/>
          <p:nvPr/>
        </p:nvSpPr>
        <p:spPr>
          <a:xfrm>
            <a:off x="234443" y="171401"/>
            <a:ext cx="84782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Range of the Perfluorooctanoate (PFOA) Safe Dose for Human Health: An International Collaboration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72C0A3-1B5F-54EA-8DA3-9C52450FAD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4842" y="-12927"/>
            <a:ext cx="2479533" cy="124178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2880394-F49F-9DE5-C77D-46921116D2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8" y="4195542"/>
            <a:ext cx="1741863" cy="670941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E46854D-0C61-D4F8-FF8A-61C711BB7146}"/>
              </a:ext>
            </a:extLst>
          </p:cNvPr>
          <p:cNvSpPr txBox="1"/>
          <p:nvPr/>
        </p:nvSpPr>
        <p:spPr>
          <a:xfrm>
            <a:off x="4009137" y="4374730"/>
            <a:ext cx="3658983" cy="288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75" dirty="0">
                <a:latin typeface="Arial" panose="020B0604020202020204" pitchFamily="34" charset="0"/>
                <a:cs typeface="Arial" panose="020B0604020202020204" pitchFamily="34" charset="0"/>
              </a:rPr>
              <a:t>Burgoon et al. 2023, </a:t>
            </a:r>
            <a:r>
              <a:rPr lang="en-US" sz="1275" i="1" dirty="0">
                <a:latin typeface="Arial" panose="020B0604020202020204" pitchFamily="34" charset="0"/>
                <a:cs typeface="Arial" panose="020B0604020202020204" pitchFamily="34" charset="0"/>
              </a:rPr>
              <a:t>Reg </a:t>
            </a:r>
            <a:r>
              <a:rPr lang="en-US" sz="1275" i="1" dirty="0" err="1">
                <a:latin typeface="Arial" panose="020B0604020202020204" pitchFamily="34" charset="0"/>
                <a:cs typeface="Arial" panose="020B0604020202020204" pitchFamily="34" charset="0"/>
              </a:rPr>
              <a:t>Toxicol</a:t>
            </a:r>
            <a:r>
              <a:rPr lang="en-US" sz="1275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75" i="1" dirty="0" err="1">
                <a:latin typeface="Arial" panose="020B0604020202020204" pitchFamily="34" charset="0"/>
                <a:cs typeface="Arial" panose="020B0604020202020204" pitchFamily="34" charset="0"/>
              </a:rPr>
              <a:t>Pharmacol</a:t>
            </a:r>
            <a:r>
              <a:rPr lang="en-US" sz="1275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8FF2E05-F305-8906-2CE0-3CADBE6B164A}"/>
              </a:ext>
            </a:extLst>
          </p:cNvPr>
          <p:cNvSpPr txBox="1"/>
          <p:nvPr/>
        </p:nvSpPr>
        <p:spPr>
          <a:xfrm>
            <a:off x="854022" y="1695776"/>
            <a:ext cx="18546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33">
                <a:latin typeface="Arial" panose="020B0604020202020204" pitchFamily="34" charset="0"/>
                <a:cs typeface="Arial" panose="020B0604020202020204" pitchFamily="34" charset="0"/>
              </a:rPr>
              <a:t>0.0000015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sz="1133" dirty="0">
                <a:latin typeface="Arial" panose="020B0604020202020204" pitchFamily="34" charset="0"/>
                <a:cs typeface="Arial" panose="020B0604020202020204" pitchFamily="34" charset="0"/>
              </a:rPr>
              <a:t>g/kg-day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2466277-A5A0-88A0-0B49-63E578A0B52B}"/>
              </a:ext>
            </a:extLst>
          </p:cNvPr>
          <p:cNvSpPr/>
          <p:nvPr/>
        </p:nvSpPr>
        <p:spPr>
          <a:xfrm>
            <a:off x="1755597" y="2605535"/>
            <a:ext cx="2136712" cy="1466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75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9662669-0EFC-6E6A-5280-5E9685F71B30}"/>
              </a:ext>
            </a:extLst>
          </p:cNvPr>
          <p:cNvSpPr txBox="1"/>
          <p:nvPr/>
        </p:nvSpPr>
        <p:spPr>
          <a:xfrm>
            <a:off x="240821" y="3116653"/>
            <a:ext cx="2504098" cy="899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/>
            <a:r>
              <a:rPr lang="en-US" sz="1275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133" dirty="0">
                <a:latin typeface="Arial" panose="020B0604020202020204" pitchFamily="34" charset="0"/>
                <a:cs typeface="Arial" panose="020B0604020202020204" pitchFamily="34" charset="0"/>
              </a:rPr>
              <a:t> teams, </a:t>
            </a:r>
            <a:r>
              <a:rPr lang="en-US" sz="1275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r>
              <a:rPr lang="en-US" sz="1133" dirty="0">
                <a:latin typeface="Arial" panose="020B0604020202020204" pitchFamily="34" charset="0"/>
                <a:cs typeface="Arial" panose="020B0604020202020204" pitchFamily="34" charset="0"/>
              </a:rPr>
              <a:t> scientists, </a:t>
            </a:r>
            <a:r>
              <a:rPr lang="en-US" sz="1275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133" dirty="0">
                <a:latin typeface="Arial" panose="020B0604020202020204" pitchFamily="34" charset="0"/>
                <a:cs typeface="Arial" panose="020B0604020202020204" pitchFamily="34" charset="0"/>
              </a:rPr>
              <a:t> countries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992" dirty="0">
                <a:latin typeface="Arial" panose="020B0604020202020204" pitchFamily="34" charset="0"/>
                <a:cs typeface="Arial" panose="020B0604020202020204" pitchFamily="34" charset="0"/>
              </a:rPr>
              <a:t>What is known about the MOA(s) for PFOA?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992" dirty="0">
                <a:latin typeface="Arial" panose="020B0604020202020204" pitchFamily="34" charset="0"/>
                <a:cs typeface="Arial" panose="020B0604020202020204" pitchFamily="34" charset="0"/>
              </a:rPr>
              <a:t>What are the critical effects?</a:t>
            </a:r>
          </a:p>
          <a:p>
            <a:pPr marL="91440" indent="-91440">
              <a:buFont typeface="Arial" panose="020B0604020202020204" pitchFamily="34" charset="0"/>
              <a:buChar char="•"/>
            </a:pPr>
            <a:r>
              <a:rPr lang="en-US" sz="992" dirty="0">
                <a:latin typeface="Arial" panose="020B0604020202020204" pitchFamily="34" charset="0"/>
                <a:cs typeface="Arial" panose="020B0604020202020204" pitchFamily="34" charset="0"/>
              </a:rPr>
              <a:t>What is  the range of the safe dose?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E9EEE77-A254-04A0-A09B-FD5D22D4896A}"/>
              </a:ext>
            </a:extLst>
          </p:cNvPr>
          <p:cNvSpPr/>
          <p:nvPr/>
        </p:nvSpPr>
        <p:spPr>
          <a:xfrm>
            <a:off x="333603" y="2189183"/>
            <a:ext cx="413253" cy="413253"/>
          </a:xfrm>
          <a:prstGeom prst="ellipse">
            <a:avLst/>
          </a:prstGeom>
          <a:noFill/>
          <a:ln w="889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75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3CD7079-0779-B6FA-FB6A-739BEE367A98}"/>
              </a:ext>
            </a:extLst>
          </p:cNvPr>
          <p:cNvSpPr txBox="1"/>
          <p:nvPr/>
        </p:nvSpPr>
        <p:spPr>
          <a:xfrm>
            <a:off x="840316" y="2240210"/>
            <a:ext cx="13368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33" dirty="0">
                <a:latin typeface="Arial" panose="020B0604020202020204" pitchFamily="34" charset="0"/>
                <a:cs typeface="Arial" panose="020B0604020202020204" pitchFamily="34" charset="0"/>
              </a:rPr>
              <a:t>0.16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sz="1133" dirty="0">
                <a:latin typeface="Arial" panose="020B0604020202020204" pitchFamily="34" charset="0"/>
                <a:cs typeface="Arial" panose="020B0604020202020204" pitchFamily="34" charset="0"/>
              </a:rPr>
              <a:t>g/kg-day 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C01911D-35C7-5E32-C4AE-C11865530469}"/>
              </a:ext>
            </a:extLst>
          </p:cNvPr>
          <p:cNvSpPr/>
          <p:nvPr/>
        </p:nvSpPr>
        <p:spPr>
          <a:xfrm>
            <a:off x="420218" y="1718899"/>
            <a:ext cx="247099" cy="247099"/>
          </a:xfrm>
          <a:prstGeom prst="ellipse">
            <a:avLst/>
          </a:prstGeom>
          <a:noFill/>
          <a:ln w="254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75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8B3CD3F-F16B-8B56-7EE4-34BD0347BAF3}"/>
              </a:ext>
            </a:extLst>
          </p:cNvPr>
          <p:cNvSpPr txBox="1"/>
          <p:nvPr/>
        </p:nvSpPr>
        <p:spPr>
          <a:xfrm>
            <a:off x="221404" y="1197177"/>
            <a:ext cx="2597021" cy="4628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33" dirty="0">
                <a:latin typeface="Arial" panose="020B0604020202020204" pitchFamily="34" charset="0"/>
                <a:cs typeface="Arial" panose="020B0604020202020204" pitchFamily="34" charset="0"/>
              </a:rPr>
              <a:t>Current health-protective doses differ by </a:t>
            </a:r>
            <a:r>
              <a:rPr lang="en-US" sz="1275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&gt;100,00-fold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A0743C8-CD7F-9977-CE75-6168CAB1C7CE}"/>
              </a:ext>
            </a:extLst>
          </p:cNvPr>
          <p:cNvSpPr txBox="1"/>
          <p:nvPr/>
        </p:nvSpPr>
        <p:spPr>
          <a:xfrm>
            <a:off x="271267" y="2837547"/>
            <a:ext cx="1077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601588-448C-3439-EEE4-8E2E9D604015}"/>
              </a:ext>
            </a:extLst>
          </p:cNvPr>
          <p:cNvSpPr txBox="1"/>
          <p:nvPr/>
        </p:nvSpPr>
        <p:spPr>
          <a:xfrm>
            <a:off x="3068792" y="1205789"/>
            <a:ext cx="12283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Findings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E50938D6-A73F-A980-4FD2-0F4F0498F7F3}"/>
              </a:ext>
            </a:extLst>
          </p:cNvPr>
          <p:cNvSpPr/>
          <p:nvPr/>
        </p:nvSpPr>
        <p:spPr>
          <a:xfrm>
            <a:off x="3128791" y="2878944"/>
            <a:ext cx="1920240" cy="118872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75" dirty="0"/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C4168A0-6BBA-92EE-6D11-3C4402FF8473}"/>
              </a:ext>
            </a:extLst>
          </p:cNvPr>
          <p:cNvSpPr txBox="1"/>
          <p:nvPr/>
        </p:nvSpPr>
        <p:spPr>
          <a:xfrm>
            <a:off x="10265133" y="2826073"/>
            <a:ext cx="15357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F0664A4-0210-1D62-6B7A-8DAA1FCC5D3C}"/>
              </a:ext>
            </a:extLst>
          </p:cNvPr>
          <p:cNvSpPr txBox="1"/>
          <p:nvPr/>
        </p:nvSpPr>
        <p:spPr>
          <a:xfrm>
            <a:off x="3494175" y="3273905"/>
            <a:ext cx="1554480" cy="614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30" dirty="0">
                <a:latin typeface="Arial" panose="020B0604020202020204" pitchFamily="34" charset="0"/>
                <a:cs typeface="Arial" panose="020B0604020202020204" pitchFamily="34" charset="0"/>
              </a:rPr>
              <a:t>Effects are of uncertain relevance to disease</a:t>
            </a: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ACA30247-6A0D-F646-8E16-A9F866225032}"/>
              </a:ext>
            </a:extLst>
          </p:cNvPr>
          <p:cNvSpPr/>
          <p:nvPr/>
        </p:nvSpPr>
        <p:spPr>
          <a:xfrm>
            <a:off x="5479616" y="1562547"/>
            <a:ext cx="1920240" cy="247983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75"/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44C49DDA-C152-AE15-3095-F4D57ABC2115}"/>
              </a:ext>
            </a:extLst>
          </p:cNvPr>
          <p:cNvSpPr/>
          <p:nvPr/>
        </p:nvSpPr>
        <p:spPr>
          <a:xfrm>
            <a:off x="7807238" y="1560877"/>
            <a:ext cx="1920240" cy="247983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75" dirty="0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BF80CB2C-D52B-CB29-C919-F6CF4CFD7D6E}"/>
              </a:ext>
            </a:extLst>
          </p:cNvPr>
          <p:cNvSpPr/>
          <p:nvPr/>
        </p:nvSpPr>
        <p:spPr>
          <a:xfrm>
            <a:off x="5201028" y="1952749"/>
            <a:ext cx="647488" cy="647488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983" tIns="25492" rIns="50983" bIns="25492" rtlCol="0" anchor="ctr"/>
          <a:lstStyle/>
          <a:p>
            <a:pPr algn="ctr"/>
            <a:endParaRPr lang="da-DK" sz="1133" dirty="0" err="1">
              <a:solidFill>
                <a:schemeClr val="bg1"/>
              </a:solidFill>
            </a:endParaRPr>
          </a:p>
        </p:txBody>
      </p:sp>
      <p:pic>
        <p:nvPicPr>
          <p:cNvPr id="67" name="Graphic 66" descr="Monkey outline">
            <a:extLst>
              <a:ext uri="{FF2B5EF4-FFF2-40B4-BE49-F238E27FC236}">
                <a16:creationId xmlns:a16="http://schemas.microsoft.com/office/drawing/2014/main" id="{CA03A661-1184-52F2-136A-53E24FC39D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11765" y="2077679"/>
            <a:ext cx="397628" cy="397628"/>
          </a:xfrm>
          <a:prstGeom prst="rect">
            <a:avLst/>
          </a:prstGeom>
        </p:spPr>
      </p:pic>
      <p:sp>
        <p:nvSpPr>
          <p:cNvPr id="69" name="Oval 68">
            <a:extLst>
              <a:ext uri="{FF2B5EF4-FFF2-40B4-BE49-F238E27FC236}">
                <a16:creationId xmlns:a16="http://schemas.microsoft.com/office/drawing/2014/main" id="{26FCE010-9185-3160-BE64-997C56340698}"/>
              </a:ext>
            </a:extLst>
          </p:cNvPr>
          <p:cNvSpPr>
            <a:spLocks noChangeAspect="1"/>
          </p:cNvSpPr>
          <p:nvPr/>
        </p:nvSpPr>
        <p:spPr>
          <a:xfrm>
            <a:off x="5196639" y="3008259"/>
            <a:ext cx="647488" cy="647488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983" tIns="25492" rIns="50983" bIns="25492" rtlCol="0" anchor="ctr"/>
          <a:lstStyle/>
          <a:p>
            <a:pPr algn="ctr"/>
            <a:endParaRPr lang="da-DK" sz="1133" dirty="0" err="1">
              <a:ln>
                <a:solidFill>
                  <a:schemeClr val="accent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70" name="Graphic 69" descr="Rat outline">
            <a:extLst>
              <a:ext uri="{FF2B5EF4-FFF2-40B4-BE49-F238E27FC236}">
                <a16:creationId xmlns:a16="http://schemas.microsoft.com/office/drawing/2014/main" id="{448E54A5-FFBF-F5EA-D4B6-35ACBB90A7D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46404" y="3166894"/>
            <a:ext cx="330219" cy="330219"/>
          </a:xfrm>
          <a:prstGeom prst="rect">
            <a:avLst/>
          </a:prstGeom>
        </p:spPr>
      </p:pic>
      <p:sp>
        <p:nvSpPr>
          <p:cNvPr id="75" name="Oval 74">
            <a:extLst>
              <a:ext uri="{FF2B5EF4-FFF2-40B4-BE49-F238E27FC236}">
                <a16:creationId xmlns:a16="http://schemas.microsoft.com/office/drawing/2014/main" id="{C33A4246-B2CB-755E-2107-1E001D0D3387}"/>
              </a:ext>
            </a:extLst>
          </p:cNvPr>
          <p:cNvSpPr>
            <a:spLocks noChangeAspect="1"/>
          </p:cNvSpPr>
          <p:nvPr/>
        </p:nvSpPr>
        <p:spPr>
          <a:xfrm>
            <a:off x="7504100" y="1935686"/>
            <a:ext cx="681615" cy="681615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983" tIns="25492" rIns="50983" bIns="25492" rtlCol="0" anchor="ctr"/>
          <a:lstStyle/>
          <a:p>
            <a:pPr algn="ctr"/>
            <a:endParaRPr lang="da-DK" sz="1133" dirty="0" err="1">
              <a:ln>
                <a:solidFill>
                  <a:schemeClr val="accent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76" name="Graphic 75" descr="Rat outline">
            <a:extLst>
              <a:ext uri="{FF2B5EF4-FFF2-40B4-BE49-F238E27FC236}">
                <a16:creationId xmlns:a16="http://schemas.microsoft.com/office/drawing/2014/main" id="{C6A1BE5E-E3B4-0A43-D496-410564DA6E3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87646" y="2114621"/>
            <a:ext cx="323744" cy="323744"/>
          </a:xfrm>
          <a:prstGeom prst="rect">
            <a:avLst/>
          </a:prstGeom>
        </p:spPr>
      </p:pic>
      <p:sp>
        <p:nvSpPr>
          <p:cNvPr id="77" name="Oval 76">
            <a:extLst>
              <a:ext uri="{FF2B5EF4-FFF2-40B4-BE49-F238E27FC236}">
                <a16:creationId xmlns:a16="http://schemas.microsoft.com/office/drawing/2014/main" id="{AE3AA265-47AA-8B78-EC16-6CF99F5F1D2A}"/>
              </a:ext>
            </a:extLst>
          </p:cNvPr>
          <p:cNvSpPr>
            <a:spLocks noChangeAspect="1"/>
          </p:cNvSpPr>
          <p:nvPr/>
        </p:nvSpPr>
        <p:spPr>
          <a:xfrm>
            <a:off x="7526493" y="3008259"/>
            <a:ext cx="647488" cy="647488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983" tIns="25492" rIns="50983" bIns="25492" rtlCol="0" anchor="ctr"/>
          <a:lstStyle/>
          <a:p>
            <a:pPr algn="ctr"/>
            <a:endParaRPr lang="da-DK" sz="1133" dirty="0" err="1">
              <a:ln>
                <a:solidFill>
                  <a:schemeClr val="accent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78" name="Graphic 77" descr="Rat outline">
            <a:extLst>
              <a:ext uri="{FF2B5EF4-FFF2-40B4-BE49-F238E27FC236}">
                <a16:creationId xmlns:a16="http://schemas.microsoft.com/office/drawing/2014/main" id="{8902C886-5AA2-D5ED-7027-6DA7917E200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95218" y="3166894"/>
            <a:ext cx="330219" cy="330219"/>
          </a:xfrm>
          <a:prstGeom prst="rect">
            <a:avLst/>
          </a:prstGeom>
        </p:spPr>
      </p:pic>
      <p:sp>
        <p:nvSpPr>
          <p:cNvPr id="79" name="TextBox 78">
            <a:extLst>
              <a:ext uri="{FF2B5EF4-FFF2-40B4-BE49-F238E27FC236}">
                <a16:creationId xmlns:a16="http://schemas.microsoft.com/office/drawing/2014/main" id="{73719A04-CF24-BAE5-A517-C40530D95053}"/>
              </a:ext>
            </a:extLst>
          </p:cNvPr>
          <p:cNvSpPr txBox="1"/>
          <p:nvPr/>
        </p:nvSpPr>
        <p:spPr>
          <a:xfrm>
            <a:off x="5847927" y="3021467"/>
            <a:ext cx="13033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POD, 4.35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g/ml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48BEBF7-0983-B7C9-A1F3-A5A302296E82}"/>
              </a:ext>
            </a:extLst>
          </p:cNvPr>
          <p:cNvSpPr txBox="1"/>
          <p:nvPr/>
        </p:nvSpPr>
        <p:spPr>
          <a:xfrm>
            <a:off x="5847927" y="3333478"/>
            <a:ext cx="1463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RfD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serum, 0.058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g/ml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7E51FDDC-E23B-2E0A-A08D-670E103820ED}"/>
              </a:ext>
            </a:extLst>
          </p:cNvPr>
          <p:cNvSpPr txBox="1"/>
          <p:nvPr/>
        </p:nvSpPr>
        <p:spPr>
          <a:xfrm>
            <a:off x="5481054" y="3637357"/>
            <a:ext cx="19450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3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 dose 0.01 </a:t>
            </a:r>
            <a:r>
              <a:rPr lang="en-US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sz="113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g/kg-day</a:t>
            </a:r>
            <a:r>
              <a:rPr lang="en-US" sz="113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CBCFE6B5-D186-3703-A479-DAA0E2D20215}"/>
              </a:ext>
            </a:extLst>
          </p:cNvPr>
          <p:cNvSpPr txBox="1"/>
          <p:nvPr/>
        </p:nvSpPr>
        <p:spPr>
          <a:xfrm>
            <a:off x="5858275" y="1940844"/>
            <a:ext cx="13033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POD, 19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g/ml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3513B1D-F5CB-0445-C886-E9C69209CB9F}"/>
              </a:ext>
            </a:extLst>
          </p:cNvPr>
          <p:cNvSpPr txBox="1"/>
          <p:nvPr/>
        </p:nvSpPr>
        <p:spPr>
          <a:xfrm>
            <a:off x="5858275" y="2252855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RfD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serum, 0.25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g/ml 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13C34BA-A672-CA9B-D3C4-93D3ACE8AA7D}"/>
              </a:ext>
            </a:extLst>
          </p:cNvPr>
          <p:cNvSpPr txBox="1"/>
          <p:nvPr/>
        </p:nvSpPr>
        <p:spPr>
          <a:xfrm>
            <a:off x="5483106" y="2565604"/>
            <a:ext cx="19139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3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 dose 0.06 </a:t>
            </a:r>
            <a:r>
              <a:rPr lang="en-US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sz="113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g/kg-day</a:t>
            </a:r>
            <a:endParaRPr lang="en-US" sz="113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265569BD-AC7E-D5CE-23B1-2B4F2871B6AA}"/>
              </a:ext>
            </a:extLst>
          </p:cNvPr>
          <p:cNvSpPr txBox="1"/>
          <p:nvPr/>
        </p:nvSpPr>
        <p:spPr>
          <a:xfrm>
            <a:off x="8223132" y="1960060"/>
            <a:ext cx="13033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POD, 1.0 mg/kg-day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3E2FB16-AD02-EAB3-D2BA-2142959D5BB2}"/>
              </a:ext>
            </a:extLst>
          </p:cNvPr>
          <p:cNvSpPr txBox="1"/>
          <p:nvPr/>
        </p:nvSpPr>
        <p:spPr>
          <a:xfrm>
            <a:off x="8223132" y="2272073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RfD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serum, 0.30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g/ml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FF2C48E-112D-FFD0-D85A-722E4F1BA595}"/>
              </a:ext>
            </a:extLst>
          </p:cNvPr>
          <p:cNvSpPr txBox="1"/>
          <p:nvPr/>
        </p:nvSpPr>
        <p:spPr>
          <a:xfrm>
            <a:off x="7830962" y="2564044"/>
            <a:ext cx="1920240" cy="310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3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 dose</a:t>
            </a:r>
            <a:r>
              <a:rPr lang="en-US" sz="113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3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0.07 </a:t>
            </a:r>
            <a:r>
              <a:rPr lang="en-US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sz="113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g/kg-day</a:t>
            </a:r>
            <a:endParaRPr lang="en-US" sz="113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Rectangle: Rounded Corners 99">
            <a:extLst>
              <a:ext uri="{FF2B5EF4-FFF2-40B4-BE49-F238E27FC236}">
                <a16:creationId xmlns:a16="http://schemas.microsoft.com/office/drawing/2014/main" id="{C16BA446-176D-0F4B-2A0A-C9D851813750}"/>
              </a:ext>
            </a:extLst>
          </p:cNvPr>
          <p:cNvSpPr/>
          <p:nvPr/>
        </p:nvSpPr>
        <p:spPr>
          <a:xfrm>
            <a:off x="3121400" y="1561061"/>
            <a:ext cx="1920240" cy="118872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75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6861EBD6-4515-F250-7D53-4FB87215B606}"/>
              </a:ext>
            </a:extLst>
          </p:cNvPr>
          <p:cNvSpPr txBox="1"/>
          <p:nvPr/>
        </p:nvSpPr>
        <p:spPr>
          <a:xfrm>
            <a:off x="3478763" y="2052382"/>
            <a:ext cx="1554480" cy="440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30" dirty="0">
                <a:latin typeface="Arial" panose="020B0604020202020204" pitchFamily="34" charset="0"/>
                <a:cs typeface="Arial" panose="020B0604020202020204" pitchFamily="34" charset="0"/>
              </a:rPr>
              <a:t>Most likely involves fatty acid mimicry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3EBD864F-9028-84D3-6558-97D90CEB7837}"/>
              </a:ext>
            </a:extLst>
          </p:cNvPr>
          <p:cNvSpPr txBox="1"/>
          <p:nvPr/>
        </p:nvSpPr>
        <p:spPr>
          <a:xfrm>
            <a:off x="8174156" y="3036856"/>
            <a:ext cx="13033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POD, 0.3 mg/kg-day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4C8ACE4-294C-A70F-11D7-A611988E7189}"/>
              </a:ext>
            </a:extLst>
          </p:cNvPr>
          <p:cNvSpPr txBox="1"/>
          <p:nvPr/>
        </p:nvSpPr>
        <p:spPr>
          <a:xfrm>
            <a:off x="8174156" y="3333478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RfD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serum, 0.14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g/ml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5909ED8-6466-A4C6-26A4-1690ABCAF2AA}"/>
              </a:ext>
            </a:extLst>
          </p:cNvPr>
          <p:cNvSpPr txBox="1"/>
          <p:nvPr/>
        </p:nvSpPr>
        <p:spPr>
          <a:xfrm>
            <a:off x="7823324" y="3637357"/>
            <a:ext cx="1913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3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 dose 0.03 </a:t>
            </a:r>
            <a:r>
              <a:rPr lang="en-US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sz="113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g/kg-day</a:t>
            </a:r>
            <a:r>
              <a:rPr lang="en-US" sz="113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3997B668-B3B5-0032-D47B-302693BCA506}"/>
              </a:ext>
            </a:extLst>
          </p:cNvPr>
          <p:cNvSpPr/>
          <p:nvPr/>
        </p:nvSpPr>
        <p:spPr>
          <a:xfrm>
            <a:off x="5476780" y="1560154"/>
            <a:ext cx="1920240" cy="22459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75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25C2801E-C4AD-F228-6B1F-38A86BD19D5B}"/>
              </a:ext>
            </a:extLst>
          </p:cNvPr>
          <p:cNvSpPr txBox="1"/>
          <p:nvPr/>
        </p:nvSpPr>
        <p:spPr>
          <a:xfrm>
            <a:off x="5785216" y="1539112"/>
            <a:ext cx="1303368" cy="26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3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Liver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895E5143-F82A-91E3-1BDA-D4BCBADDB20F}"/>
              </a:ext>
            </a:extLst>
          </p:cNvPr>
          <p:cNvSpPr/>
          <p:nvPr/>
        </p:nvSpPr>
        <p:spPr>
          <a:xfrm>
            <a:off x="7807238" y="1560877"/>
            <a:ext cx="1920240" cy="22459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75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D5194A2-F577-8770-A972-CD978E80C05D}"/>
              </a:ext>
            </a:extLst>
          </p:cNvPr>
          <p:cNvSpPr txBox="1"/>
          <p:nvPr/>
        </p:nvSpPr>
        <p:spPr>
          <a:xfrm>
            <a:off x="8121262" y="1549569"/>
            <a:ext cx="1303368" cy="26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3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Developmental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F17EECDB-C2BF-EA4A-5C92-2CE5A5FFEF41}"/>
              </a:ext>
            </a:extLst>
          </p:cNvPr>
          <p:cNvSpPr/>
          <p:nvPr/>
        </p:nvSpPr>
        <p:spPr>
          <a:xfrm>
            <a:off x="3128791" y="2878472"/>
            <a:ext cx="1920240" cy="22459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75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A4C6C84A-604A-2234-DB48-D6DF4513B246}"/>
              </a:ext>
            </a:extLst>
          </p:cNvPr>
          <p:cNvSpPr>
            <a:spLocks noChangeAspect="1"/>
          </p:cNvSpPr>
          <p:nvPr/>
        </p:nvSpPr>
        <p:spPr>
          <a:xfrm>
            <a:off x="2843236" y="3261431"/>
            <a:ext cx="647488" cy="647488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983" tIns="25492" rIns="50983" bIns="25492" rtlCol="0" anchor="ctr"/>
          <a:lstStyle/>
          <a:p>
            <a:pPr algn="ctr"/>
            <a:endParaRPr lang="da-DK" sz="1133" dirty="0" err="1">
              <a:ln>
                <a:solidFill>
                  <a:schemeClr val="accent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49" name="Graphic 48" descr="Family with girl outline">
            <a:extLst>
              <a:ext uri="{FF2B5EF4-FFF2-40B4-BE49-F238E27FC236}">
                <a16:creationId xmlns:a16="http://schemas.microsoft.com/office/drawing/2014/main" id="{EBD91B5E-5737-7A6C-42FB-8FEA36F85E9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24136" y="3342331"/>
            <a:ext cx="485688" cy="485688"/>
          </a:xfrm>
          <a:prstGeom prst="rect">
            <a:avLst/>
          </a:prstGeom>
        </p:spPr>
      </p:pic>
      <p:sp>
        <p:nvSpPr>
          <p:cNvPr id="85" name="TextBox 84">
            <a:extLst>
              <a:ext uri="{FF2B5EF4-FFF2-40B4-BE49-F238E27FC236}">
                <a16:creationId xmlns:a16="http://schemas.microsoft.com/office/drawing/2014/main" id="{2EF2AC12-0267-5EC8-D27B-2203AC59BC54}"/>
              </a:ext>
            </a:extLst>
          </p:cNvPr>
          <p:cNvSpPr txBox="1"/>
          <p:nvPr/>
        </p:nvSpPr>
        <p:spPr>
          <a:xfrm>
            <a:off x="3437227" y="2857430"/>
            <a:ext cx="1303368" cy="26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3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Epidemiology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6D601B32-EBEB-5F82-C106-0EF613EDC77B}"/>
              </a:ext>
            </a:extLst>
          </p:cNvPr>
          <p:cNvSpPr/>
          <p:nvPr/>
        </p:nvSpPr>
        <p:spPr>
          <a:xfrm>
            <a:off x="3121400" y="1560272"/>
            <a:ext cx="1920240" cy="22459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75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42B28F29-E8F3-EEA2-ADA1-A8F63135E8C5}"/>
              </a:ext>
            </a:extLst>
          </p:cNvPr>
          <p:cNvSpPr>
            <a:spLocks noChangeAspect="1"/>
          </p:cNvSpPr>
          <p:nvPr/>
        </p:nvSpPr>
        <p:spPr>
          <a:xfrm>
            <a:off x="2834674" y="1951735"/>
            <a:ext cx="649224" cy="649224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983" tIns="25492" rIns="50983" bIns="25492" rtlCol="0" anchor="ctr"/>
          <a:lstStyle/>
          <a:p>
            <a:pPr algn="ctr"/>
            <a:endParaRPr lang="da-DK" sz="1133" dirty="0" err="1">
              <a:ln>
                <a:solidFill>
                  <a:schemeClr val="accent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03" name="Graphic 102" descr="Gears outline">
            <a:extLst>
              <a:ext uri="{FF2B5EF4-FFF2-40B4-BE49-F238E27FC236}">
                <a16:creationId xmlns:a16="http://schemas.microsoft.com/office/drawing/2014/main" id="{E6343637-31E2-FE81-8915-18346D5F066F}"/>
              </a:ext>
            </a:extLst>
          </p:cNvPr>
          <p:cNvPicPr preferRelativeResize="0"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980571" y="2093467"/>
            <a:ext cx="365760" cy="365760"/>
          </a:xfrm>
          <a:prstGeom prst="rect">
            <a:avLst/>
          </a:prstGeom>
        </p:spPr>
      </p:pic>
      <p:sp>
        <p:nvSpPr>
          <p:cNvPr id="102" name="TextBox 101">
            <a:extLst>
              <a:ext uri="{FF2B5EF4-FFF2-40B4-BE49-F238E27FC236}">
                <a16:creationId xmlns:a16="http://schemas.microsoft.com/office/drawing/2014/main" id="{C6088E42-250F-1775-10C0-B7AFDE2A3F65}"/>
              </a:ext>
            </a:extLst>
          </p:cNvPr>
          <p:cNvSpPr txBox="1"/>
          <p:nvPr/>
        </p:nvSpPr>
        <p:spPr>
          <a:xfrm>
            <a:off x="3429836" y="1539230"/>
            <a:ext cx="1303368" cy="26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3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 of Action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6DAA052-C9EE-2255-BF5B-5B85AFD541ED}"/>
              </a:ext>
            </a:extLst>
          </p:cNvPr>
          <p:cNvSpPr/>
          <p:nvPr/>
        </p:nvSpPr>
        <p:spPr>
          <a:xfrm>
            <a:off x="10088319" y="1264887"/>
            <a:ext cx="1920240" cy="14630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75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ADB9EB-B31B-5E90-8FB2-BB74D88D3E13}"/>
              </a:ext>
            </a:extLst>
          </p:cNvPr>
          <p:cNvSpPr/>
          <p:nvPr/>
        </p:nvSpPr>
        <p:spPr>
          <a:xfrm>
            <a:off x="10088319" y="1264887"/>
            <a:ext cx="1920240" cy="22459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75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FA11B32-62A1-518A-1AAA-054BE64913AD}"/>
              </a:ext>
            </a:extLst>
          </p:cNvPr>
          <p:cNvSpPr>
            <a:spLocks noChangeAspect="1"/>
          </p:cNvSpPr>
          <p:nvPr/>
        </p:nvSpPr>
        <p:spPr>
          <a:xfrm>
            <a:off x="9819845" y="1704737"/>
            <a:ext cx="647488" cy="647488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983" tIns="25492" rIns="50983" bIns="25492" rtlCol="0" anchor="ctr"/>
          <a:lstStyle/>
          <a:p>
            <a:pPr algn="ctr"/>
            <a:endParaRPr lang="da-DK" sz="1133" dirty="0" err="1">
              <a:ln>
                <a:solidFill>
                  <a:schemeClr val="accent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6" name="Graphic 5" descr="Rat outline">
            <a:extLst>
              <a:ext uri="{FF2B5EF4-FFF2-40B4-BE49-F238E27FC236}">
                <a16:creationId xmlns:a16="http://schemas.microsoft.com/office/drawing/2014/main" id="{B1679B68-0DE5-365D-AD44-A2F6E1101B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80338" y="1863372"/>
            <a:ext cx="330219" cy="3302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1961C7E-1ECA-546D-E971-8385BD7DC795}"/>
              </a:ext>
            </a:extLst>
          </p:cNvPr>
          <p:cNvSpPr txBox="1"/>
          <p:nvPr/>
        </p:nvSpPr>
        <p:spPr>
          <a:xfrm>
            <a:off x="10507430" y="1706527"/>
            <a:ext cx="13033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POD, 0.94 mg/kg-day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4BCAAD-9B1B-ACAC-93C4-D208890F8DB0}"/>
              </a:ext>
            </a:extLst>
          </p:cNvPr>
          <p:cNvSpPr txBox="1"/>
          <p:nvPr/>
        </p:nvSpPr>
        <p:spPr>
          <a:xfrm>
            <a:off x="10507430" y="2027315"/>
            <a:ext cx="14075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RfD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, serum 0.29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g/ml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28D77F-7754-8EE9-4AE0-8B3DA0074457}"/>
              </a:ext>
            </a:extLst>
          </p:cNvPr>
          <p:cNvSpPr txBox="1"/>
          <p:nvPr/>
        </p:nvSpPr>
        <p:spPr>
          <a:xfrm>
            <a:off x="10123020" y="2311783"/>
            <a:ext cx="19126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3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 dose 0.07 </a:t>
            </a:r>
            <a:r>
              <a:rPr lang="en-US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</a:t>
            </a:r>
            <a:r>
              <a:rPr lang="en-US" sz="113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g/kg-day</a:t>
            </a:r>
            <a:endParaRPr lang="en-US" sz="113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E9428E-CA95-EAE3-EB72-EFA76CF06641}"/>
              </a:ext>
            </a:extLst>
          </p:cNvPr>
          <p:cNvSpPr txBox="1"/>
          <p:nvPr/>
        </p:nvSpPr>
        <p:spPr>
          <a:xfrm>
            <a:off x="10338652" y="1236731"/>
            <a:ext cx="1303368" cy="26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33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Immune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2CC70CF-0580-778D-E0FC-5422BAD4783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289337" y="4058656"/>
            <a:ext cx="1866900" cy="82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716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655</TotalTime>
  <Words>223</Words>
  <Application>Microsoft Macintosh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Dell</dc:creator>
  <cp:lastModifiedBy>Michael Dourson</cp:lastModifiedBy>
  <cp:revision>9</cp:revision>
  <dcterms:created xsi:type="dcterms:W3CDTF">2023-08-31T18:14:27Z</dcterms:created>
  <dcterms:modified xsi:type="dcterms:W3CDTF">2023-11-10T16:57:27Z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ea7001-5c24-4702-a3ac-e436ccb02747_Enabled">
    <vt:lpwstr>true</vt:lpwstr>
  </property>
  <property fmtid="{D5CDD505-2E9C-101B-9397-08002B2CF9AE}" pid="3" name="MSIP_Label_20ea7001-5c24-4702-a3ac-e436ccb02747_SetDate">
    <vt:lpwstr>2023-08-31T20:41:24Z</vt:lpwstr>
  </property>
  <property fmtid="{D5CDD505-2E9C-101B-9397-08002B2CF9AE}" pid="4" name="MSIP_Label_20ea7001-5c24-4702-a3ac-e436ccb02747_Method">
    <vt:lpwstr>Standard</vt:lpwstr>
  </property>
  <property fmtid="{D5CDD505-2E9C-101B-9397-08002B2CF9AE}" pid="5" name="MSIP_Label_20ea7001-5c24-4702-a3ac-e436ccb02747_Name">
    <vt:lpwstr>Confidential</vt:lpwstr>
  </property>
  <property fmtid="{D5CDD505-2E9C-101B-9397-08002B2CF9AE}" pid="6" name="MSIP_Label_20ea7001-5c24-4702-a3ac-e436ccb02747_SiteId">
    <vt:lpwstr>c8823c91-be81-4f89-b024-6c3dd789c106</vt:lpwstr>
  </property>
  <property fmtid="{D5CDD505-2E9C-101B-9397-08002B2CF9AE}" pid="7" name="MSIP_Label_20ea7001-5c24-4702-a3ac-e436ccb02747_ActionId">
    <vt:lpwstr>e1ab6f14-23f6-4cde-a37f-d612db502d26</vt:lpwstr>
  </property>
  <property fmtid="{D5CDD505-2E9C-101B-9397-08002B2CF9AE}" pid="8" name="MSIP_Label_20ea7001-5c24-4702-a3ac-e436ccb02747_ContentBits">
    <vt:lpwstr>2</vt:lpwstr>
  </property>
</Properties>
</file>